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1" r:id="rId15"/>
    <p:sldId id="268" r:id="rId16"/>
    <p:sldId id="269" r:id="rId17"/>
    <p:sldId id="275" r:id="rId18"/>
    <p:sldId id="270" r:id="rId19"/>
    <p:sldId id="272" r:id="rId20"/>
    <p:sldId id="273" r:id="rId21"/>
    <p:sldId id="278" r:id="rId22"/>
    <p:sldId id="276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27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54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7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6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13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70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5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74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0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016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3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ADCB-957A-4A97-91EB-75D10141F0B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D989-E884-4CF2-9635-402FE854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71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cilma.crb@yandex.ru" TargetMode="External"/><Relationship Id="rId2" Type="http://schemas.openxmlformats.org/officeDocument/2006/relationships/hyperlink" Target="mailto:o.kadr.ust.crb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91;&#1089;&#1090;&#1100;-&#1094;&#1080;&#1083;&#1100;&#1084;&#1072;&#1094;&#1088;&#1073;.&#1088;&#1092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491" y="497712"/>
            <a:ext cx="9838481" cy="378492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ГОСУДАРСТВЕННОЕ БЮДЖЕТНОЕ УЧРЕЖДЕНИЕ ЗДРАВООХРАНЕНИЯ РЕСПУБЛИКИ КОМИ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«УСТЬ-ЦИЛЕМСКАЯ ЦЕНТРАЛЬНАЯ РАЙОННАЯ БОЛЬНИЦА»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0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+mn-lt"/>
              </a:rPr>
              <a:t>Село Усть-Цильма – столица Серебряного ожерелья России, одно из древнейших сел Европейского Севера с самобытной культурой, традициями и историей.</a:t>
            </a:r>
            <a:endParaRPr lang="ru-RU" sz="2600" dirty="0">
              <a:latin typeface="+mn-lt"/>
            </a:endParaRPr>
          </a:p>
        </p:txBody>
      </p:sp>
      <p:pic>
        <p:nvPicPr>
          <p:cNvPr id="1027" name="Picture 3" descr="C:\Users\Людмила\Desktop\Обои\ФОТО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6275" y="1936136"/>
            <a:ext cx="4884352" cy="3524972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Обои\ФОТ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904" y="1942755"/>
            <a:ext cx="5284016" cy="352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Обои\ФОТО\Усть-Циль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491" y="631998"/>
            <a:ext cx="10233969" cy="5753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Людмила\Desktop\Обои\ФОТО\Усть-Цильм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9903" y="387822"/>
            <a:ext cx="9144000" cy="609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юдмила\Desktop\Обои\ФОТО\Администр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664" y="319001"/>
            <a:ext cx="9144000" cy="6100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889686"/>
            <a:ext cx="400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Администрация МР «Усть-Цилемский»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Обои\ФОТО\h-29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3741" y="3310440"/>
            <a:ext cx="5671123" cy="30985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060947" y="3417328"/>
            <a:ext cx="2836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cs typeface="Arial" pitchFamily="34" charset="0"/>
              </a:rPr>
              <a:t>Усть-Цилемский культурный центр</a:t>
            </a:r>
            <a:endParaRPr lang="ru-RU" sz="1400" dirty="0">
              <a:cs typeface="Arial" pitchFamily="34" charset="0"/>
            </a:endParaRPr>
          </a:p>
        </p:txBody>
      </p:sp>
      <p:pic>
        <p:nvPicPr>
          <p:cNvPr id="7171" name="Picture 3" descr="C:\Users\Людмила\Desktop\Обои\ФОТО\ЦР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19" y="521301"/>
            <a:ext cx="5600699" cy="3341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19849" y="609600"/>
            <a:ext cx="254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ГБУЗ РК «Усть-Цилемская ЦРБ»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юдмила\Desktop\Обои\ФОТО\Старообрядческая церков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081" y="433775"/>
            <a:ext cx="5886062" cy="39240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27157" y="501132"/>
            <a:ext cx="2298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Местная религиозная организация «Старообрядческая поморская община» с. Усть-Цильма</a:t>
            </a:r>
          </a:p>
          <a:p>
            <a:r>
              <a:rPr lang="ru-RU" sz="1200" dirty="0" smtClean="0"/>
              <a:t>древлеправославной поморской церкви</a:t>
            </a:r>
            <a:endParaRPr lang="ru-RU" sz="1200" dirty="0"/>
          </a:p>
        </p:txBody>
      </p:sp>
      <p:pic>
        <p:nvPicPr>
          <p:cNvPr id="9" name="Picture 2" descr="C:\Users\Людмила\Desktop\Обои\ФОТО\38943_20200306_122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2034" y="2690941"/>
            <a:ext cx="5321642" cy="38787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38552" y="2858531"/>
            <a:ext cx="176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Местная православная религиозная организация Прихода молитвенного дома Сыктывкарской и Воркутинской епархии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мила\Desktop\Обои\ФОТО\Музей Журавског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497" y="400478"/>
            <a:ext cx="5502261" cy="408090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7265" y="552104"/>
            <a:ext cx="2347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Усть-Цилемский историко-мемориальный музей</a:t>
            </a:r>
          </a:p>
          <a:p>
            <a:r>
              <a:rPr lang="ru-RU" sz="1400" dirty="0" smtClean="0"/>
              <a:t>А.В. Журавского</a:t>
            </a:r>
            <a:endParaRPr lang="ru-RU" sz="1400" dirty="0"/>
          </a:p>
        </p:txBody>
      </p:sp>
      <p:pic>
        <p:nvPicPr>
          <p:cNvPr id="5123" name="Picture 3" descr="C:\Users\Людмила\Desktop\Обои\ФОТО\Гостиница Прасков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281" y="2360141"/>
            <a:ext cx="5552303" cy="41642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72647" y="2578443"/>
            <a:ext cx="220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Гостиница «Прасковья»</a:t>
            </a: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юдмила\Desktop\Обои\ФОТО\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16" y="266831"/>
            <a:ext cx="5074508" cy="3384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8497" y="2965622"/>
            <a:ext cx="326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Усть-Цилемская СОШ им. М.А. Бабикова</a:t>
            </a:r>
            <a:endParaRPr lang="ru-RU" sz="1400" dirty="0"/>
          </a:p>
        </p:txBody>
      </p:sp>
      <p:pic>
        <p:nvPicPr>
          <p:cNvPr id="11267" name="Picture 3" descr="C:\Users\Людмила\Desktop\Обои\ФОТО\Кадет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7918" y="3622844"/>
            <a:ext cx="6366158" cy="27614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74011" y="3690552"/>
            <a:ext cx="136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Кадетская СОШ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Обои\ФОТО\img-gazeta_2018_31_8-6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21" y="181876"/>
            <a:ext cx="5107460" cy="5012606"/>
          </a:xfrm>
          <a:prstGeom prst="rect">
            <a:avLst/>
          </a:prstGeom>
          <a:noFill/>
        </p:spPr>
      </p:pic>
      <p:pic>
        <p:nvPicPr>
          <p:cNvPr id="6147" name="Picture 3" descr="C:\Users\Людмила\Desktop\Обои\ФОТО\DSC_0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144" y="2502360"/>
            <a:ext cx="5960484" cy="39643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78378" y="2627871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Детский сад №5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789" y="354227"/>
            <a:ext cx="2199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Районный центр детского творчества «Гудвин»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дмила\Desktop\Обои\ФОТО\Го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80" y="389238"/>
            <a:ext cx="5027828" cy="3770872"/>
          </a:xfrm>
          <a:prstGeom prst="rect">
            <a:avLst/>
          </a:prstGeom>
          <a:noFill/>
        </p:spPr>
      </p:pic>
      <p:pic>
        <p:nvPicPr>
          <p:cNvPr id="8195" name="Picture 3" descr="C:\Users\Людмила\Desktop\Обои\ФОТО\Гор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438" y="2833968"/>
            <a:ext cx="6290308" cy="35338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4886" y="469557"/>
            <a:ext cx="20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Горочные гуляния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5794" y="2964248"/>
            <a:ext cx="193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Горочные гуляния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Республика Коми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входит в состав Северо-Западного федерального округа, является частью Северного экономического района</a:t>
            </a:r>
          </a:p>
          <a:p>
            <a:r>
              <a:rPr lang="ru-RU" dirty="0" smtClean="0"/>
              <a:t>столица – город Сыктывкар</a:t>
            </a:r>
          </a:p>
          <a:p>
            <a:r>
              <a:rPr lang="ru-RU" dirty="0" smtClean="0"/>
              <a:t>государственные языки – коми и русский</a:t>
            </a:r>
          </a:p>
          <a:p>
            <a:r>
              <a:rPr lang="ru-RU" dirty="0" smtClean="0"/>
              <a:t>численность населения республики составляет 813590 человек</a:t>
            </a:r>
          </a:p>
          <a:p>
            <a:r>
              <a:rPr lang="ru-RU" dirty="0" smtClean="0"/>
              <a:t>административно-территориальное деление: 8 городов республиканского значения с подчиненными им территориями и 12 районов, в т.ч. и </a:t>
            </a:r>
            <a:r>
              <a:rPr lang="ru-RU" dirty="0" err="1" smtClean="0"/>
              <a:t>Усть-Цилемский</a:t>
            </a:r>
            <a:r>
              <a:rPr lang="ru-RU" dirty="0" smtClean="0"/>
              <a:t>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дмила\Desktop\Обои\ФОТО\13_prev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19" y="252414"/>
            <a:ext cx="4909751" cy="3274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8411" y="345990"/>
            <a:ext cx="4180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Празднование Масленицы, гонки на лошадях</a:t>
            </a:r>
            <a:endParaRPr lang="ru-RU" sz="1600" dirty="0"/>
          </a:p>
        </p:txBody>
      </p:sp>
      <p:pic>
        <p:nvPicPr>
          <p:cNvPr id="9219" name="Picture 3" descr="C:\Users\Людмила\Desktop\Обои\ФОТО\5050e94a455d00cac9d756db3d49d2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4109" y="2969309"/>
            <a:ext cx="6161216" cy="34433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24151" y="2932671"/>
            <a:ext cx="5512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Празднование </a:t>
            </a:r>
            <a:r>
              <a:rPr lang="ru-RU" sz="1600" dirty="0" err="1" smtClean="0"/>
              <a:t>Петровщины</a:t>
            </a:r>
            <a:r>
              <a:rPr lang="ru-RU" sz="1600" dirty="0" smtClean="0"/>
              <a:t>, гонки на лодках на реке Печора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юдмила\Desktop\Обои\ФОТО\печо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87" y="306227"/>
            <a:ext cx="5399072" cy="4049304"/>
          </a:xfrm>
          <a:prstGeom prst="rect">
            <a:avLst/>
          </a:prstGeom>
          <a:noFill/>
        </p:spPr>
      </p:pic>
      <p:pic>
        <p:nvPicPr>
          <p:cNvPr id="15363" name="Picture 3" descr="C:\Users\Людмила\Desktop\Обои\ФОТО\печор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9251" y="2142910"/>
            <a:ext cx="5744298" cy="43082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0754" y="505606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Река Печора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17881" y="2326319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Река Печора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Людмила\Desktop\Обои\ФОТО\Река Пиж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39" y="337237"/>
            <a:ext cx="5524846" cy="4143634"/>
          </a:xfrm>
          <a:prstGeom prst="rect">
            <a:avLst/>
          </a:prstGeom>
          <a:noFill/>
        </p:spPr>
      </p:pic>
      <p:pic>
        <p:nvPicPr>
          <p:cNvPr id="12292" name="Picture 4" descr="C:\Users\Людмила\Desktop\Обои\ФОТО\Река Пижм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898" y="2423986"/>
            <a:ext cx="5544064" cy="41580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64973" y="444844"/>
            <a:ext cx="137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Река Пижма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82033" y="2611395"/>
            <a:ext cx="137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Река Пижма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юдмила\Desktop\Обои\ФОТО\Река Циль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93" y="296690"/>
            <a:ext cx="5326964" cy="3995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1" y="411892"/>
            <a:ext cx="155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Цильма</a:t>
            </a:r>
            <a:endParaRPr lang="ru-RU" dirty="0"/>
          </a:p>
        </p:txBody>
      </p:sp>
      <p:pic>
        <p:nvPicPr>
          <p:cNvPr id="13315" name="Picture 3" descr="C:\Users\Людмила\Desktop\Обои\ФОТО\Река Цильм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0303" y="2166037"/>
            <a:ext cx="5833076" cy="43748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60756" y="2310302"/>
            <a:ext cx="16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Река Цильма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юдмила\Desktop\Обои\ФОТО\Тиманский кря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214" y="250224"/>
            <a:ext cx="9525000" cy="632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0377" y="354227"/>
            <a:ext cx="250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Тиманский кряж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37534"/>
          </a:xfrm>
        </p:spPr>
        <p:txBody>
          <a:bodyPr>
            <a:normAutofit/>
          </a:bodyPr>
          <a:lstStyle/>
          <a:p>
            <a:pPr algn="ctr"/>
            <a:r>
              <a:rPr lang="ru-RU" sz="5500" b="1" i="1" dirty="0" smtClean="0">
                <a:latin typeface="+mn-lt"/>
                <a:cs typeface="Times New Roman" pitchFamily="18" charset="0"/>
              </a:rPr>
              <a:t>Благодарим за внимание</a:t>
            </a:r>
            <a:r>
              <a:rPr lang="ru-RU" sz="5500" b="1" i="1" dirty="0" smtClean="0">
                <a:latin typeface="+mn-lt"/>
                <a:cs typeface="Times New Roman" pitchFamily="18" charset="0"/>
              </a:rPr>
              <a:t>!</a:t>
            </a:r>
            <a:endParaRPr lang="ru-RU" sz="5500" b="1" i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Усть-Цилемский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район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административный центр – село Усть-Цильма, расположено на берегу реки Печоры</a:t>
            </a:r>
          </a:p>
          <a:p>
            <a:r>
              <a:rPr lang="ru-RU" dirty="0" smtClean="0"/>
              <a:t>район относится к районам Крайнего Севера, включен в Арктическую зону</a:t>
            </a:r>
          </a:p>
          <a:p>
            <a:r>
              <a:rPr lang="ru-RU" dirty="0" smtClean="0"/>
              <a:t>расположен в северо-западной части Республики Коми</a:t>
            </a:r>
          </a:p>
          <a:p>
            <a:r>
              <a:rPr lang="ru-RU" dirty="0" smtClean="0"/>
              <a:t>площадь района – 42,5 тыс. кв. км</a:t>
            </a:r>
          </a:p>
          <a:p>
            <a:r>
              <a:rPr lang="ru-RU" dirty="0" smtClean="0"/>
              <a:t>население – </a:t>
            </a:r>
            <a:r>
              <a:rPr lang="ru-RU" dirty="0" smtClean="0"/>
              <a:t>10280 </a:t>
            </a:r>
            <a:r>
              <a:rPr lang="ru-RU" dirty="0" smtClean="0"/>
              <a:t>человек</a:t>
            </a:r>
          </a:p>
          <a:p>
            <a:r>
              <a:rPr lang="ru-RU" dirty="0" smtClean="0"/>
              <a:t>район богат лесами, реками и озёрами, разнообразен животный мир</a:t>
            </a:r>
          </a:p>
          <a:p>
            <a:r>
              <a:rPr lang="ru-RU" dirty="0" smtClean="0"/>
              <a:t>в водоёмах водятся ценные виды рыб: семга, нельма, сиг, пелядь, хариус, омуль, ряпушка, щука, окунь, язь, лещ, карась, сорога</a:t>
            </a:r>
          </a:p>
          <a:p>
            <a:r>
              <a:rPr lang="ru-RU" dirty="0" smtClean="0"/>
              <a:t>представителями животного мира являются волк, медведь, заяц, выдра, куница, глухарь, бекас и другие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ГБУЗ РК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Усть-Цилемская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ЦРБ»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50670"/>
            <a:ext cx="10515600" cy="4526293"/>
          </a:xfrm>
        </p:spPr>
        <p:txBody>
          <a:bodyPr>
            <a:noAutofit/>
          </a:bodyPr>
          <a:lstStyle/>
          <a:p>
            <a:r>
              <a:rPr lang="ru-RU" sz="2000" dirty="0" smtClean="0"/>
              <a:t>это старейшее медицинское учреждение на Европейском Севере, основано в 1886 году</a:t>
            </a:r>
          </a:p>
          <a:p>
            <a:r>
              <a:rPr lang="ru-RU" sz="2000" dirty="0" smtClean="0"/>
              <a:t>сегодня это – Усть-Цилемская ЦРБ в селе Усть-Цильма (круглосуточный стационар на 72 койки, поликлиника на 200 посещений в смену, дневной стационар при поликлинике на 13 коек, отделение скорой медицинской помощи)</a:t>
            </a:r>
          </a:p>
          <a:p>
            <a:r>
              <a:rPr lang="ru-RU" sz="2000" dirty="0" err="1" smtClean="0"/>
              <a:t>Новоборская</a:t>
            </a:r>
            <a:r>
              <a:rPr lang="ru-RU" sz="2000" dirty="0" smtClean="0"/>
              <a:t> участковая больница в </a:t>
            </a:r>
            <a:r>
              <a:rPr lang="ru-RU" sz="2000" dirty="0" err="1" smtClean="0"/>
              <a:t>пст</a:t>
            </a:r>
            <a:r>
              <a:rPr lang="ru-RU" sz="2000" dirty="0" smtClean="0"/>
              <a:t>. Новый Бор (амбулатория на 25 посещений в смену, дневной стационар при амбулатории на 5 коек)</a:t>
            </a:r>
          </a:p>
          <a:p>
            <a:r>
              <a:rPr lang="ru-RU" sz="2000" dirty="0" err="1" smtClean="0"/>
              <a:t>Пижемская</a:t>
            </a:r>
            <a:r>
              <a:rPr lang="ru-RU" sz="2000" dirty="0" smtClean="0"/>
              <a:t> врачебная амбулатория в с. Замежная (амбулатория на 20 посещений в смену)</a:t>
            </a:r>
          </a:p>
          <a:p>
            <a:r>
              <a:rPr lang="ru-RU" sz="2000" dirty="0" err="1" smtClean="0"/>
              <a:t>Цилемская</a:t>
            </a:r>
            <a:r>
              <a:rPr lang="ru-RU" sz="2000" dirty="0" smtClean="0"/>
              <a:t> врачебная амбулатория в с. </a:t>
            </a:r>
            <a:r>
              <a:rPr lang="ru-RU" sz="2000" dirty="0" err="1" smtClean="0"/>
              <a:t>Трусово</a:t>
            </a:r>
            <a:r>
              <a:rPr lang="ru-RU" sz="2000" dirty="0" smtClean="0"/>
              <a:t> (амбулатория на 20 посещения в смену, дневной стационар на 3 койки)</a:t>
            </a:r>
          </a:p>
          <a:p>
            <a:r>
              <a:rPr lang="ru-RU" sz="2000" dirty="0" smtClean="0"/>
              <a:t>отделение сестринского ухода в  с. </a:t>
            </a:r>
            <a:r>
              <a:rPr lang="ru-RU" sz="2000" dirty="0" err="1" smtClean="0"/>
              <a:t>Трусово</a:t>
            </a:r>
            <a:r>
              <a:rPr lang="ru-RU" sz="2000" dirty="0" smtClean="0"/>
              <a:t> (круглосуточный стационар на 6 коек)</a:t>
            </a:r>
          </a:p>
          <a:p>
            <a:r>
              <a:rPr lang="ru-RU" sz="2000" dirty="0" smtClean="0"/>
              <a:t>12 фельдшерско-акушерских пунктов</a:t>
            </a:r>
          </a:p>
          <a:p>
            <a:r>
              <a:rPr lang="ru-RU" sz="2000" dirty="0" smtClean="0"/>
              <a:t>10 фельдшерских здравпунктов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ГБУЗ РК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Усть-Цилемская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ЦРБ»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поликлинике ведут приём пациентов врачи-терапевты участковые, </a:t>
            </a:r>
            <a:r>
              <a:rPr lang="ru-RU" dirty="0" smtClean="0"/>
              <a:t>педиатры участковые, врач-хирург, </a:t>
            </a:r>
            <a:r>
              <a:rPr lang="ru-RU" dirty="0" smtClean="0"/>
              <a:t>акушер-гинеколог, невролог, стоматологи, психиатр-нарколог, </a:t>
            </a:r>
            <a:r>
              <a:rPr lang="ru-RU" dirty="0" smtClean="0"/>
              <a:t>психиатр, фтизиатр </a:t>
            </a:r>
            <a:r>
              <a:rPr lang="ru-RU" dirty="0" smtClean="0"/>
              <a:t>участковый, врач-онколог</a:t>
            </a:r>
          </a:p>
          <a:p>
            <a:r>
              <a:rPr lang="ru-RU" dirty="0" smtClean="0"/>
              <a:t>проводятся различные виды исследований: функциональная диагностика, эндоскопия, флюорографические обследования, рентгенологические исследования, биохимические, клинические цитологические исследования</a:t>
            </a:r>
          </a:p>
          <a:p>
            <a:r>
              <a:rPr lang="ru-RU" dirty="0" smtClean="0"/>
              <a:t>основное направление деятельности – выполнение мероприятий по реализации федеральных законов и республиканских программ по обеспечению доступности медицинской помощи для населения </a:t>
            </a:r>
            <a:r>
              <a:rPr lang="ru-RU" dirty="0" smtClean="0"/>
              <a:t>Усть-Цилемского </a:t>
            </a:r>
            <a:r>
              <a:rPr lang="ru-RU" dirty="0" smtClean="0"/>
              <a:t>района</a:t>
            </a:r>
          </a:p>
          <a:p>
            <a:r>
              <a:rPr lang="ru-RU" dirty="0" smtClean="0"/>
              <a:t>количество врачей по состоянию на 01.01.2023 – 25 специалистов</a:t>
            </a:r>
          </a:p>
          <a:p>
            <a:r>
              <a:rPr lang="ru-RU" dirty="0" smtClean="0"/>
              <a:t>количество средних медицинских работников – 95 специалистов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ГБУЗ РК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Усть-Цилемская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ЦРБ»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15044"/>
            <a:ext cx="10515600" cy="45619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dirty="0" smtClean="0"/>
              <a:t>Вакансии врачей:</a:t>
            </a:r>
          </a:p>
          <a:p>
            <a:r>
              <a:rPr lang="ru-RU" sz="3000" dirty="0" smtClean="0"/>
              <a:t>главный врач</a:t>
            </a:r>
          </a:p>
          <a:p>
            <a:r>
              <a:rPr lang="ru-RU" sz="3000" dirty="0" smtClean="0"/>
              <a:t>врач-офтальмолог офтальмологического кабинета поликлиники</a:t>
            </a:r>
          </a:p>
          <a:p>
            <a:r>
              <a:rPr lang="ru-RU" sz="3000" dirty="0" smtClean="0"/>
              <a:t>заведующий терапевтическим отделением – врач-терапевт</a:t>
            </a:r>
          </a:p>
          <a:p>
            <a:r>
              <a:rPr lang="ru-RU" sz="3000" dirty="0" smtClean="0"/>
              <a:t>врач-терапевт </a:t>
            </a:r>
            <a:r>
              <a:rPr lang="ru-RU" sz="3000" dirty="0" smtClean="0"/>
              <a:t>терапевтического отделения</a:t>
            </a:r>
          </a:p>
          <a:p>
            <a:r>
              <a:rPr lang="ru-RU" sz="3000" dirty="0" smtClean="0"/>
              <a:t>врач-терапевт терапевтического кабинета поликлиники</a:t>
            </a:r>
          </a:p>
          <a:p>
            <a:r>
              <a:rPr lang="ru-RU" sz="3000" dirty="0" smtClean="0"/>
              <a:t>врач-терапевт участковый</a:t>
            </a:r>
          </a:p>
          <a:p>
            <a:r>
              <a:rPr lang="ru-RU" sz="3000" dirty="0" smtClean="0"/>
              <a:t>врач общей практики (семейный врач) амбулатории</a:t>
            </a:r>
          </a:p>
          <a:p>
            <a:r>
              <a:rPr lang="ru-RU" sz="3000" dirty="0" smtClean="0"/>
              <a:t>врач ультразвуковой </a:t>
            </a:r>
            <a:r>
              <a:rPr lang="ru-RU" sz="3000" dirty="0" smtClean="0"/>
              <a:t>диагностики</a:t>
            </a:r>
            <a:endParaRPr lang="ru-RU" sz="3000" dirty="0" smtClean="0"/>
          </a:p>
          <a:p>
            <a:r>
              <a:rPr lang="ru-RU" sz="3000" dirty="0" smtClean="0"/>
              <a:t>врач-анестезиолог-реаниматолог</a:t>
            </a:r>
            <a:endParaRPr lang="ru-RU" sz="3000" dirty="0" smtClean="0"/>
          </a:p>
          <a:p>
            <a:r>
              <a:rPr lang="ru-RU" sz="3000" dirty="0" smtClean="0"/>
              <a:t>врач </a:t>
            </a:r>
            <a:r>
              <a:rPr lang="ru-RU" sz="3000" dirty="0" smtClean="0"/>
              <a:t>по спортивной медицине</a:t>
            </a:r>
          </a:p>
          <a:p>
            <a:r>
              <a:rPr lang="ru-RU" sz="3000" dirty="0" smtClean="0"/>
              <a:t>врач по паллиативной помощи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2418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ГБУЗ РК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Усть-Цилемская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ЦРБ»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62544"/>
            <a:ext cx="10515600" cy="476296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dirty="0" smtClean="0"/>
              <a:t>Вакансии среднего медицинского персонала:</a:t>
            </a:r>
          </a:p>
          <a:p>
            <a:r>
              <a:rPr lang="ru-RU" sz="7400" dirty="0" smtClean="0"/>
              <a:t>медицинский брат-анестезист – 1</a:t>
            </a:r>
          </a:p>
          <a:p>
            <a:r>
              <a:rPr lang="ru-RU" sz="7400" dirty="0" smtClean="0"/>
              <a:t>медицинская </a:t>
            </a:r>
            <a:r>
              <a:rPr lang="ru-RU" sz="7400" dirty="0" smtClean="0"/>
              <a:t>сестра палатная </a:t>
            </a:r>
            <a:r>
              <a:rPr lang="ru-RU" sz="7400" dirty="0" smtClean="0"/>
              <a:t>хирургического отделения – 2</a:t>
            </a:r>
          </a:p>
          <a:p>
            <a:r>
              <a:rPr lang="ru-RU" sz="7400" dirty="0" smtClean="0"/>
              <a:t>акушерка - 2 (акушерское отделение, Скитский ФАП)</a:t>
            </a:r>
          </a:p>
          <a:p>
            <a:r>
              <a:rPr lang="ru-RU" sz="7400" dirty="0" smtClean="0"/>
              <a:t>медицинская </a:t>
            </a:r>
            <a:r>
              <a:rPr lang="ru-RU" sz="7400" dirty="0" smtClean="0"/>
              <a:t>сестра участковая – 2 (противотуберкулезный кабинет поликлиники, Новоборская участковая больница)</a:t>
            </a:r>
          </a:p>
          <a:p>
            <a:r>
              <a:rPr lang="ru-RU" sz="7400" dirty="0" smtClean="0"/>
              <a:t>медицинская сестра </a:t>
            </a:r>
            <a:r>
              <a:rPr lang="ru-RU" sz="7400" dirty="0" smtClean="0"/>
              <a:t>врачебных кабинетов поликлиники – 4 </a:t>
            </a:r>
            <a:r>
              <a:rPr lang="ru-RU" sz="7400" dirty="0" smtClean="0"/>
              <a:t>(стоматологический </a:t>
            </a:r>
            <a:r>
              <a:rPr lang="ru-RU" sz="7400" dirty="0" smtClean="0"/>
              <a:t>кабинет - 2, </a:t>
            </a:r>
            <a:r>
              <a:rPr lang="ru-RU" sz="7400" dirty="0" smtClean="0"/>
              <a:t>кабинет спортивной медицины, оториноларингологический </a:t>
            </a:r>
            <a:r>
              <a:rPr lang="ru-RU" sz="7400" dirty="0" smtClean="0"/>
              <a:t>кабинет)</a:t>
            </a:r>
          </a:p>
          <a:p>
            <a:r>
              <a:rPr lang="ru-RU" sz="7400" dirty="0" smtClean="0"/>
              <a:t>рентгенолаборант – 1</a:t>
            </a:r>
          </a:p>
          <a:p>
            <a:r>
              <a:rPr lang="ru-RU" sz="7400" dirty="0" smtClean="0"/>
              <a:t>медицинская сестра по массажу – 1 (поликлиника</a:t>
            </a:r>
            <a:r>
              <a:rPr lang="ru-RU" sz="7400" dirty="0" smtClean="0"/>
              <a:t>)</a:t>
            </a:r>
            <a:endParaRPr lang="ru-RU" sz="7400" dirty="0" smtClean="0"/>
          </a:p>
          <a:p>
            <a:r>
              <a:rPr lang="ru-RU" sz="7400" dirty="0" smtClean="0"/>
              <a:t>фельдшер - </a:t>
            </a:r>
            <a:r>
              <a:rPr lang="ru-RU" sz="7400" dirty="0" smtClean="0"/>
              <a:t>6</a:t>
            </a:r>
            <a:r>
              <a:rPr lang="ru-RU" sz="7400" dirty="0" smtClean="0"/>
              <a:t> </a:t>
            </a:r>
            <a:r>
              <a:rPr lang="ru-RU" sz="7400" dirty="0" smtClean="0"/>
              <a:t>(кабинет доврачебной помощи, смотровой кабинет, Новоборская участковая больница, </a:t>
            </a:r>
            <a:r>
              <a:rPr lang="ru-RU" sz="7400" dirty="0" smtClean="0"/>
              <a:t>Пижемская врачебная амбулатория, Короворучейский </a:t>
            </a:r>
            <a:r>
              <a:rPr lang="ru-RU" sz="7400" dirty="0" smtClean="0"/>
              <a:t>ФАП, Загривочный ФЗП</a:t>
            </a:r>
            <a:r>
              <a:rPr lang="ru-RU" sz="7400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291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ГБУЗ РК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Усть-Цилемская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ЦРБ»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Гарантии и компенсации</a:t>
            </a:r>
          </a:p>
          <a:p>
            <a:r>
              <a:rPr lang="ru-RU" dirty="0" smtClean="0"/>
              <a:t>заработная плата от </a:t>
            </a:r>
            <a:r>
              <a:rPr lang="ru-RU" dirty="0" smtClean="0"/>
              <a:t>48000</a:t>
            </a:r>
            <a:r>
              <a:rPr lang="ru-RU" dirty="0" smtClean="0"/>
              <a:t> </a:t>
            </a:r>
            <a:r>
              <a:rPr lang="ru-RU" dirty="0" smtClean="0"/>
              <a:t>руб. (для врачей) и от </a:t>
            </a:r>
            <a:r>
              <a:rPr lang="ru-RU" dirty="0" smtClean="0"/>
              <a:t>38000 </a:t>
            </a:r>
            <a:r>
              <a:rPr lang="ru-RU" dirty="0" smtClean="0"/>
              <a:t>руб. (для среднего медперсонала)</a:t>
            </a:r>
          </a:p>
          <a:p>
            <a:r>
              <a:rPr lang="ru-RU" dirty="0" smtClean="0"/>
              <a:t>северная надбавка к заработной плате с первого дня работы (80%)</a:t>
            </a:r>
          </a:p>
          <a:p>
            <a:r>
              <a:rPr lang="ru-RU" dirty="0" smtClean="0"/>
              <a:t>оплачиваемый отпуск от 59 календарных дней</a:t>
            </a:r>
          </a:p>
          <a:p>
            <a:r>
              <a:rPr lang="ru-RU" dirty="0" smtClean="0"/>
              <a:t>служебное жилье – благоустроенные квартиры</a:t>
            </a:r>
          </a:p>
          <a:p>
            <a:r>
              <a:rPr lang="ru-RU" dirty="0" smtClean="0"/>
              <a:t>компенсация расходов по проезду к месту отдыха и обратно один раз в два года</a:t>
            </a:r>
          </a:p>
          <a:p>
            <a:r>
              <a:rPr lang="ru-RU" dirty="0" smtClean="0"/>
              <a:t>единовременные выплаты в рамках программ «Земский доктор» и «Земский фельдшер»</a:t>
            </a:r>
          </a:p>
          <a:p>
            <a:r>
              <a:rPr lang="ru-RU" dirty="0" smtClean="0"/>
              <a:t>единовременные выплаты молодым специалистам</a:t>
            </a:r>
          </a:p>
          <a:p>
            <a:r>
              <a:rPr lang="ru-RU" dirty="0" smtClean="0"/>
              <a:t>оплата сверхурочной работы в двойном размере (в полном объеме)</a:t>
            </a:r>
          </a:p>
          <a:p>
            <a:r>
              <a:rPr lang="ru-RU" dirty="0" smtClean="0"/>
              <a:t>компенсация расходов по проезду и провозу багажа и единовременная выплата в размере двух должностных окладов (для работников из других регионов России)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ГБУЗ РК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Усть-Цилемская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ЦРБ»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887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Контактные телефоны: </a:t>
            </a:r>
          </a:p>
          <a:p>
            <a:r>
              <a:rPr lang="ru-RU" dirty="0" smtClean="0"/>
              <a:t>(82141) 91309 – исполняющий обязанности главного врача </a:t>
            </a:r>
            <a:r>
              <a:rPr lang="ru-RU" dirty="0" smtClean="0"/>
              <a:t>Захаров Вячеслав Михайлович, </a:t>
            </a:r>
            <a:endParaRPr lang="ru-RU" dirty="0" smtClean="0"/>
          </a:p>
          <a:p>
            <a:r>
              <a:rPr lang="ru-RU" dirty="0" smtClean="0"/>
              <a:t>(82141) 92403 – начальник отдела кадров Хозяинова Жанна Фёдоровна, </a:t>
            </a:r>
          </a:p>
          <a:p>
            <a:r>
              <a:rPr lang="ru-RU" dirty="0" smtClean="0"/>
              <a:t>(82141) 92403 – главная медицинская сестра </a:t>
            </a:r>
            <a:r>
              <a:rPr lang="ru-RU" dirty="0" err="1" smtClean="0"/>
              <a:t>Поздеева</a:t>
            </a:r>
            <a:r>
              <a:rPr lang="ru-RU" dirty="0" smtClean="0"/>
              <a:t> Анна Борисовна</a:t>
            </a:r>
          </a:p>
          <a:p>
            <a:pPr>
              <a:buNone/>
            </a:pPr>
            <a:r>
              <a:rPr lang="en-US" dirty="0" smtClean="0"/>
              <a:t>E-mail: </a:t>
            </a:r>
            <a:r>
              <a:rPr lang="en-US" u="sng" dirty="0" smtClean="0">
                <a:hlinkClick r:id="rId2"/>
              </a:rPr>
              <a:t>o.kadr.ust.crb@yandex.ru</a:t>
            </a:r>
            <a:r>
              <a:rPr lang="en-US" u="sng" dirty="0" smtClean="0"/>
              <a:t> </a:t>
            </a:r>
            <a:r>
              <a:rPr lang="ru-RU" dirty="0" smtClean="0"/>
              <a:t> - отдел кадров, </a:t>
            </a:r>
            <a:r>
              <a:rPr lang="en-US" u="sng" dirty="0" smtClean="0">
                <a:hlinkClick r:id="rId3"/>
              </a:rPr>
              <a:t>ucilma.crb@yandex.ru</a:t>
            </a:r>
            <a:r>
              <a:rPr lang="en-US" dirty="0" smtClean="0"/>
              <a:t> – </a:t>
            </a:r>
            <a:r>
              <a:rPr lang="ru-RU" dirty="0" smtClean="0"/>
              <a:t>приемная главного врача</a:t>
            </a:r>
          </a:p>
          <a:p>
            <a:r>
              <a:rPr lang="ru-RU" dirty="0" smtClean="0"/>
              <a:t>Официальный сайт: </a:t>
            </a:r>
            <a:r>
              <a:rPr lang="en-US" dirty="0" smtClean="0">
                <a:hlinkClick r:id="rId4"/>
              </a:rPr>
              <a:t>https://</a:t>
            </a:r>
            <a:r>
              <a:rPr lang="ru-RU" dirty="0" err="1" smtClean="0">
                <a:hlinkClick r:id="rId4"/>
              </a:rPr>
              <a:t>усть-цильмацрб.рф</a:t>
            </a:r>
            <a:endParaRPr lang="ru-RU" dirty="0" smtClean="0"/>
          </a:p>
          <a:p>
            <a:r>
              <a:rPr lang="ru-RU" dirty="0" smtClean="0"/>
              <a:t>Страница в </a:t>
            </a:r>
            <a:r>
              <a:rPr lang="ru-RU" dirty="0" err="1" smtClean="0"/>
              <a:t>Вконтакте</a:t>
            </a:r>
            <a:r>
              <a:rPr lang="ru-RU" dirty="0" smtClean="0"/>
              <a:t>: </a:t>
            </a:r>
            <a:r>
              <a:rPr lang="en-US" dirty="0" smtClean="0"/>
              <a:t>https://vk.com/gbuzrkussrb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840</Words>
  <Application>Microsoft Office PowerPoint</Application>
  <PresentationFormat>Произвольный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ГОСУДАРСТВЕННОЕ БЮДЖЕТНОЕ УЧРЕЖДЕНИЕ ЗДРАВООХРАНЕНИЯ РЕСПУБЛИКИ КОМИ   «УСТЬ-ЦИЛЕМСКАЯ ЦЕНТРАЛЬНАЯ РАЙОННАЯ БОЛЬНИЦА»</vt:lpstr>
      <vt:lpstr>Республика Коми</vt:lpstr>
      <vt:lpstr>Усть-Цилемский район</vt:lpstr>
      <vt:lpstr>ГБУЗ РК «Усть-Цилемская ЦРБ»</vt:lpstr>
      <vt:lpstr>ГБУЗ РК «Усть-Цилемская ЦРБ»</vt:lpstr>
      <vt:lpstr>ГБУЗ РК «Усть-Цилемская ЦРБ»</vt:lpstr>
      <vt:lpstr>ГБУЗ РК «Усть-Цилемская ЦРБ»</vt:lpstr>
      <vt:lpstr>ГБУЗ РК «Усть-Цилемская ЦРБ»</vt:lpstr>
      <vt:lpstr>ГБУЗ РК «Усть-Цилемская ЦРБ»</vt:lpstr>
      <vt:lpstr>Село Усть-Цильма – столица Серебряного ожерелья России, одно из древнейших сел Европейского Севера с самобытной культурой, традициями и историей.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Жанна</cp:lastModifiedBy>
  <cp:revision>46</cp:revision>
  <dcterms:created xsi:type="dcterms:W3CDTF">2020-01-27T06:07:40Z</dcterms:created>
  <dcterms:modified xsi:type="dcterms:W3CDTF">2023-01-31T16:49:17Z</dcterms:modified>
</cp:coreProperties>
</file>